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1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A5C9E-E393-34C9-A23B-CF92B0F15C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09E120B-4826-9E1F-8531-A6C5BC6DB2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C7A011-2D5B-01E4-6F7E-EEFDDE553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217A5-4AC2-4263-AB12-88734BB14C20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57CAC4-0AA1-AB3F-4D59-AB6B2F284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4B82A7-2F78-72B3-0724-7B010D89B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7FC8-6684-4B6C-B89B-FC9BB1000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6577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9838F2-F8B1-08DD-40C9-13CE5FF0A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824F1CE-31B7-C304-37EF-D87A2A794E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66147E-01BA-C904-548D-FEB53BBD9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217A5-4AC2-4263-AB12-88734BB14C20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F2DFA8-CBC5-9708-FFEB-02E833E72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33FF8C-E79B-AFF2-7D5C-8B9381E2E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7FC8-6684-4B6C-B89B-FC9BB1000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6290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490910C-A6EA-4CCB-E26C-A336BA385B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EE58935-BF8C-D62C-E209-D5668DB9D8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834C1C-E09A-1193-60AF-8A368DF5C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217A5-4AC2-4263-AB12-88734BB14C20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5414A0-4E0A-7A7A-A239-77986A556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B67D74-AC1F-2E50-B018-1F5D5BD91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7FC8-6684-4B6C-B89B-FC9BB1000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294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B459E8-E721-5CA3-7D88-82C50D781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329C57-9629-7E54-A305-572C63C591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FA54B1-ED4F-C04E-4A59-62AD4AE95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217A5-4AC2-4263-AB12-88734BB14C20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EB35BF-57BC-FCF7-CCA6-B87866D15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89A3D8-29E1-54E0-97C8-3E9D538B3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7FC8-6684-4B6C-B89B-FC9BB1000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4926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79F98F-5479-E8C3-67F9-6EDD9BB7D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A5AE7A-7354-E835-E38B-933D582803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B6E6E4-541A-5EBE-18DE-4BDFD2BBE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217A5-4AC2-4263-AB12-88734BB14C20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E75F42-A157-882A-972F-5F44104A8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3E3C94-6501-B524-03E2-DF0F55C49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7FC8-6684-4B6C-B89B-FC9BB1000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206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AD9FF4-0DF4-C7AB-7306-1819F772B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3B1DB4-D43E-4746-6CBE-8C4E337990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2087EE1-0BB9-BE7E-09E0-839D061BF5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14EB00-E21E-BB70-E0E2-FAFF1FF58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217A5-4AC2-4263-AB12-88734BB14C20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F6DB6F-9A8E-8932-8F5D-6549EFBFE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621A80-0F87-755B-A20D-3B4E34830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7FC8-6684-4B6C-B89B-FC9BB1000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6023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DB5859-C539-8244-51EF-CDF3CF8AA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5A6875-2554-795C-82DD-B8AC485FB6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8D129C4-7BE0-D12B-2ABA-47AAB39011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AD93FC3-012A-95FD-46AA-91FE0AEA6D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791F3C5-8BF0-FA51-F516-AF0660F511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CABC54C-7147-53A2-3588-F510ECF3A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217A5-4AC2-4263-AB12-88734BB14C20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7C1F379-AE93-AEE8-BD93-7D799BEE7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690FB4C-32EA-6A93-1984-302B5B7EC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7FC8-6684-4B6C-B89B-FC9BB1000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8361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B007F2-A048-4C28-9CE7-425CA1F1D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2BB0711-B0A2-E6E2-C490-9406022E8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217A5-4AC2-4263-AB12-88734BB14C20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E7E9FA6-9DA7-394B-88BB-B00F0A4E3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7BB39E0-A4E7-6FE3-66DD-9EA8B799D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7FC8-6684-4B6C-B89B-FC9BB1000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3677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7B063DB-C70F-DE04-BAA9-213F1B092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217A5-4AC2-4263-AB12-88734BB14C20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161B200-9D61-EF19-098F-5D6E352CF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29594E3-5CE8-F539-81D7-902637B82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7FC8-6684-4B6C-B89B-FC9BB1000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7423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B856F3-6B7B-4676-0728-B38C1EC7D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19D0F0-9E04-A7A5-61BB-AB9FCFAFD3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EE3E5C-B8AC-9DB1-89A0-B8FA5CA104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0ED2C15-20A7-7F1A-559A-8CA8E25AB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217A5-4AC2-4263-AB12-88734BB14C20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786EC15-09F7-8E90-BC55-C55241C31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FB2D1B-6682-51DE-FB35-18BD34D56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7FC8-6684-4B6C-B89B-FC9BB1000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099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214973-46AC-4411-BF70-69C8394D2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C3EAE3E-E6BE-1B88-7444-117CCE3B6C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18D441A-C3E8-5954-66A5-36BD5D8709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2A7E08-683F-1761-599F-6F808CA7B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217A5-4AC2-4263-AB12-88734BB14C20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E306B5-DD4A-A913-5614-15B0D555C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4CE275-9CA6-2A16-8949-0130F0B1E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47FC8-6684-4B6C-B89B-FC9BB1000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6057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5284B22-D87F-DCB6-F075-8680CA5FA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5C662A-992E-2E5A-02CD-E8B7931054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EC863A-2CB5-2576-42E3-AB06488729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7217A5-4AC2-4263-AB12-88734BB14C20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6E5405-C460-2C10-376C-AD6D81C5FA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10F579-3BF6-C1A4-5056-D01148B32E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847FC8-6684-4B6C-B89B-FC9BB10001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1102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13.124.69.164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C581E1-C6B3-CCBE-34C9-77220FCD94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Final project: </a:t>
            </a:r>
            <a:br>
              <a:rPr lang="en-US" altLang="ko-KR" dirty="0"/>
            </a:br>
            <a:r>
              <a:rPr lang="en-US" altLang="ko-KR" dirty="0" err="1"/>
              <a:t>Hwaeun</a:t>
            </a:r>
            <a:r>
              <a:rPr lang="en-US" altLang="ko-KR" dirty="0"/>
              <a:t>(</a:t>
            </a:r>
            <a:r>
              <a:rPr lang="ja-JP" altLang="en-US" dirty="0"/>
              <a:t>画音</a:t>
            </a:r>
            <a:r>
              <a:rPr lang="en-US" altLang="ja-JP" dirty="0"/>
              <a:t>)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ECA5ED4-E6FE-434B-0B75-5D2270ABA5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CTP</a:t>
            </a:r>
            <a:r>
              <a:rPr lang="ko-KR" altLang="en-US" dirty="0"/>
              <a:t> </a:t>
            </a:r>
            <a:r>
              <a:rPr lang="en-US" altLang="ko-KR" dirty="0"/>
              <a:t>431</a:t>
            </a:r>
          </a:p>
          <a:p>
            <a:r>
              <a:rPr lang="en-US" altLang="ko-KR" dirty="0"/>
              <a:t>Gyu Huh &amp; </a:t>
            </a:r>
            <a:r>
              <a:rPr lang="en-US" altLang="ko-KR" dirty="0" err="1"/>
              <a:t>Jiaxian</a:t>
            </a:r>
            <a:r>
              <a:rPr lang="en-US" altLang="ko-KR" dirty="0"/>
              <a:t> Ji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39366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84C939-0AD9-9453-4912-68FC42FB3D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EACFEFE7-30DE-C897-B1BC-314B44D9C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385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Concept</a:t>
            </a:r>
            <a:endParaRPr lang="ko-KR" alt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7A90A8D-89E5-4D97-7326-A3B5C46BCBE5}"/>
              </a:ext>
            </a:extLst>
          </p:cNvPr>
          <p:cNvCxnSpPr>
            <a:cxnSpLocks/>
          </p:cNvCxnSpPr>
          <p:nvPr/>
        </p:nvCxnSpPr>
        <p:spPr>
          <a:xfrm>
            <a:off x="540385" y="1036426"/>
            <a:ext cx="1122007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슬라이드 번호 개체 틀 49">
            <a:extLst>
              <a:ext uri="{FF2B5EF4-FFF2-40B4-BE49-F238E27FC236}">
                <a16:creationId xmlns:a16="http://schemas.microsoft.com/office/drawing/2014/main" id="{1129247E-6F6A-8F18-B175-49EE0D1CC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064A0D4-4E23-412F-90AD-3592C5046489}" type="slidenum">
              <a:rPr lang="ko-KR" altLang="en-US" smtClean="0"/>
              <a:t>2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11D08AC-6382-D725-E7D3-6EAB88A7C500}"/>
              </a:ext>
            </a:extLst>
          </p:cNvPr>
          <p:cNvGrpSpPr/>
          <p:nvPr/>
        </p:nvGrpSpPr>
        <p:grpSpPr>
          <a:xfrm>
            <a:off x="3125701" y="1898573"/>
            <a:ext cx="5344968" cy="3008306"/>
            <a:chOff x="3125701" y="1992657"/>
            <a:chExt cx="5344968" cy="3008306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D8E82FFC-1F23-BC48-55A6-670E07C7D7BB}"/>
                </a:ext>
              </a:extLst>
            </p:cNvPr>
            <p:cNvGrpSpPr/>
            <p:nvPr/>
          </p:nvGrpSpPr>
          <p:grpSpPr>
            <a:xfrm>
              <a:off x="3125701" y="2391813"/>
              <a:ext cx="5344968" cy="2609150"/>
              <a:chOff x="3777212" y="2286000"/>
              <a:chExt cx="5344968" cy="2609150"/>
            </a:xfrm>
          </p:grpSpPr>
          <p:pic>
            <p:nvPicPr>
              <p:cNvPr id="4102" name="Picture 6">
                <a:extLst>
                  <a:ext uri="{FF2B5EF4-FFF2-40B4-BE49-F238E27FC236}">
                    <a16:creationId xmlns:a16="http://schemas.microsoft.com/office/drawing/2014/main" id="{BC1FC997-B57A-3A6A-4C84-92A7A3C00CF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77212" y="2286000"/>
                <a:ext cx="5344968" cy="206902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059C0D1-C8E9-7CA5-8E39-B654795192AC}"/>
                  </a:ext>
                </a:extLst>
              </p:cNvPr>
              <p:cNvSpPr txBox="1"/>
              <p:nvPr/>
            </p:nvSpPr>
            <p:spPr>
              <a:xfrm>
                <a:off x="4581236" y="4525818"/>
                <a:ext cx="37369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/>
                  <a:t>Alphons Mucha, “The arts (series)”</a:t>
                </a:r>
                <a:endParaRPr lang="ko-KR" altLang="en-US" dirty="0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18391D9-266D-A9D7-4692-2707927A1673}"/>
                </a:ext>
              </a:extLst>
            </p:cNvPr>
            <p:cNvSpPr txBox="1"/>
            <p:nvPr/>
          </p:nvSpPr>
          <p:spPr>
            <a:xfrm>
              <a:off x="7389091" y="1992657"/>
              <a:ext cx="7761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/>
                <a:t>Dance</a:t>
              </a:r>
              <a:endParaRPr lang="ko-KR" altLang="en-US" sz="16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37F4F61-3D52-02A8-B46C-BC8B79FC439B}"/>
                </a:ext>
              </a:extLst>
            </p:cNvPr>
            <p:cNvSpPr txBox="1"/>
            <p:nvPr/>
          </p:nvSpPr>
          <p:spPr>
            <a:xfrm>
              <a:off x="4673600" y="1992657"/>
              <a:ext cx="7777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/>
                <a:t>Poetry</a:t>
              </a:r>
              <a:endParaRPr lang="ko-KR" altLang="en-US" sz="1600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349ED3E-A4BD-CF4D-ADE0-219DEC4549BC}"/>
                </a:ext>
              </a:extLst>
            </p:cNvPr>
            <p:cNvSpPr txBox="1"/>
            <p:nvPr/>
          </p:nvSpPr>
          <p:spPr>
            <a:xfrm>
              <a:off x="3417455" y="1992657"/>
              <a:ext cx="72006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/>
                <a:t>Music</a:t>
              </a:r>
              <a:endParaRPr lang="ko-KR" altLang="en-US" sz="16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C915AD8-C3C0-82F7-5285-E7D92ADDA433}"/>
                </a:ext>
              </a:extLst>
            </p:cNvPr>
            <p:cNvSpPr txBox="1"/>
            <p:nvPr/>
          </p:nvSpPr>
          <p:spPr>
            <a:xfrm>
              <a:off x="6063405" y="1992657"/>
              <a:ext cx="92365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/>
                <a:t>Painting</a:t>
              </a:r>
              <a:endParaRPr lang="ko-KR" altLang="en-US" sz="1600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4F4A3EB-D3CF-84A4-CECE-5213722311D7}"/>
              </a:ext>
            </a:extLst>
          </p:cNvPr>
          <p:cNvSpPr txBox="1"/>
          <p:nvPr/>
        </p:nvSpPr>
        <p:spPr>
          <a:xfrm>
            <a:off x="2420497" y="5254133"/>
            <a:ext cx="675537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/>
              <a:t>“Can painting change into the music? </a:t>
            </a:r>
            <a:br>
              <a:rPr lang="en-US" altLang="ko-KR" sz="2800" b="1" dirty="0"/>
            </a:br>
            <a:r>
              <a:rPr lang="en-US" altLang="ko-KR" sz="1600" dirty="0"/>
              <a:t>(in quantitative way, </a:t>
            </a:r>
            <a:r>
              <a:rPr lang="en-US" altLang="ko-KR" sz="1600" dirty="0" err="1"/>
              <a:t>bc</a:t>
            </a:r>
            <a:r>
              <a:rPr lang="en-US" altLang="ko-KR" sz="1600" dirty="0"/>
              <a:t> here’s KAIST)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199A63-EC23-E8BC-013C-50D51EF19360}"/>
              </a:ext>
            </a:extLst>
          </p:cNvPr>
          <p:cNvSpPr txBox="1"/>
          <p:nvPr/>
        </p:nvSpPr>
        <p:spPr>
          <a:xfrm>
            <a:off x="3023789" y="1267445"/>
            <a:ext cx="16498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Arts be like: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519386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1F65308C-5CED-E8BC-1E25-EB5203450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385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Method</a:t>
            </a:r>
            <a:endParaRPr lang="ko-KR" alt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4BBF2DE-56B9-7613-4FDE-50053E650F77}"/>
              </a:ext>
            </a:extLst>
          </p:cNvPr>
          <p:cNvCxnSpPr>
            <a:cxnSpLocks/>
          </p:cNvCxnSpPr>
          <p:nvPr/>
        </p:nvCxnSpPr>
        <p:spPr>
          <a:xfrm>
            <a:off x="540385" y="1036426"/>
            <a:ext cx="1122007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슬라이드 번호 개체 틀 49">
            <a:extLst>
              <a:ext uri="{FF2B5EF4-FFF2-40B4-BE49-F238E27FC236}">
                <a16:creationId xmlns:a16="http://schemas.microsoft.com/office/drawing/2014/main" id="{3A2E618E-2A68-3F9B-DCAD-AB3F1587F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064A0D4-4E23-412F-90AD-3592C5046489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53" name="그림 52" descr="텍스트, 스크린샷, 콜라주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B2C9643-8E40-A385-CC77-CD3C1BD72F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531" y="2519085"/>
            <a:ext cx="5283200" cy="2860036"/>
          </a:xfrm>
          <a:prstGeom prst="rect">
            <a:avLst/>
          </a:prstGeom>
        </p:spPr>
      </p:pic>
      <p:sp>
        <p:nvSpPr>
          <p:cNvPr id="54" name="직사각형 53">
            <a:extLst>
              <a:ext uri="{FF2B5EF4-FFF2-40B4-BE49-F238E27FC236}">
                <a16:creationId xmlns:a16="http://schemas.microsoft.com/office/drawing/2014/main" id="{BBC0CE12-B53B-86B4-F8B8-FB5A7EE08EFB}"/>
              </a:ext>
            </a:extLst>
          </p:cNvPr>
          <p:cNvSpPr/>
          <p:nvPr/>
        </p:nvSpPr>
        <p:spPr>
          <a:xfrm>
            <a:off x="540385" y="2225964"/>
            <a:ext cx="5726546" cy="3389745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BE72A2DF-B80E-BA31-31CE-BCC167B75573}"/>
              </a:ext>
            </a:extLst>
          </p:cNvPr>
          <p:cNvSpPr/>
          <p:nvPr/>
        </p:nvSpPr>
        <p:spPr>
          <a:xfrm>
            <a:off x="2415367" y="1911927"/>
            <a:ext cx="1514763" cy="607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Music Generation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548354DF-4633-2DD1-22FD-4BA9B968DFFD}"/>
              </a:ext>
            </a:extLst>
          </p:cNvPr>
          <p:cNvSpPr/>
          <p:nvPr/>
        </p:nvSpPr>
        <p:spPr>
          <a:xfrm>
            <a:off x="6507077" y="2225964"/>
            <a:ext cx="5253380" cy="3389745"/>
          </a:xfrm>
          <a:prstGeom prst="rect">
            <a:avLst/>
          </a:prstGeom>
          <a:noFill/>
          <a:ln w="28575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E6481CA5-7592-1E66-C0F7-D39995F46FF5}"/>
              </a:ext>
            </a:extLst>
          </p:cNvPr>
          <p:cNvSpPr/>
          <p:nvPr/>
        </p:nvSpPr>
        <p:spPr>
          <a:xfrm>
            <a:off x="8261870" y="1911927"/>
            <a:ext cx="1514763" cy="607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Sound Effect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62" name="그림 61" descr="텍스트, 스크린샷, 그래픽 디자인, 예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98CF436-0714-D912-A8F7-F79204C55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717" y="2833122"/>
            <a:ext cx="4530752" cy="236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107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3CC5F9-B08C-EF35-E66B-8EF773074D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F94F44C-F3FB-27A1-A9F9-DAFEC5BC0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385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Music generation</a:t>
            </a:r>
            <a:endParaRPr lang="ko-KR" altLang="en-US" sz="2800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8596F57-1CCF-1D88-13D0-56F30054588B}"/>
              </a:ext>
            </a:extLst>
          </p:cNvPr>
          <p:cNvCxnSpPr>
            <a:cxnSpLocks/>
          </p:cNvCxnSpPr>
          <p:nvPr/>
        </p:nvCxnSpPr>
        <p:spPr>
          <a:xfrm>
            <a:off x="540385" y="1036426"/>
            <a:ext cx="1122007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슬라이드 번호 개체 틀 49">
            <a:extLst>
              <a:ext uri="{FF2B5EF4-FFF2-40B4-BE49-F238E27FC236}">
                <a16:creationId xmlns:a16="http://schemas.microsoft.com/office/drawing/2014/main" id="{D2168FDC-8C9C-0446-5CFC-BF2A566AA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064A0D4-4E23-412F-90AD-3592C5046489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1026" name="Picture 2" descr="RGB color model - Wikipedia">
            <a:extLst>
              <a:ext uri="{FF2B5EF4-FFF2-40B4-BE49-F238E27FC236}">
                <a16:creationId xmlns:a16="http://schemas.microsoft.com/office/drawing/2014/main" id="{7D8B3097-2F27-EE20-4130-4AD3386746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613"/>
          <a:stretch>
            <a:fillRect/>
          </a:stretch>
        </p:blipFill>
        <p:spPr bwMode="auto">
          <a:xfrm>
            <a:off x="749607" y="3322744"/>
            <a:ext cx="1819416" cy="1325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RGB color model - Wikipedia">
            <a:extLst>
              <a:ext uri="{FF2B5EF4-FFF2-40B4-BE49-F238E27FC236}">
                <a16:creationId xmlns:a16="http://schemas.microsoft.com/office/drawing/2014/main" id="{B70B5491-DE58-A3CF-3CDB-B018FEA51D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07" t="25876" r="507" b="76"/>
          <a:stretch>
            <a:fillRect/>
          </a:stretch>
        </p:blipFill>
        <p:spPr bwMode="auto">
          <a:xfrm>
            <a:off x="4437149" y="1997180"/>
            <a:ext cx="1819416" cy="4024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2CEBFFE3-4A6E-FAC1-C33F-BEDF81F40E1A}"/>
              </a:ext>
            </a:extLst>
          </p:cNvPr>
          <p:cNvCxnSpPr>
            <a:cxnSpLocks/>
          </p:cNvCxnSpPr>
          <p:nvPr/>
        </p:nvCxnSpPr>
        <p:spPr>
          <a:xfrm flipV="1">
            <a:off x="2566714" y="1997180"/>
            <a:ext cx="1870435" cy="1325564"/>
          </a:xfrm>
          <a:prstGeom prst="line">
            <a:avLst/>
          </a:prstGeom>
          <a:ln w="38100"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8BB3B7C6-DB0C-DDDD-5AE1-5DD88754AA9D}"/>
              </a:ext>
            </a:extLst>
          </p:cNvPr>
          <p:cNvCxnSpPr>
            <a:cxnSpLocks/>
          </p:cNvCxnSpPr>
          <p:nvPr/>
        </p:nvCxnSpPr>
        <p:spPr>
          <a:xfrm>
            <a:off x="2566714" y="4648304"/>
            <a:ext cx="1870435" cy="1290678"/>
          </a:xfrm>
          <a:prstGeom prst="line">
            <a:avLst/>
          </a:prstGeom>
          <a:ln w="38100"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화살표: 오른쪽 42">
            <a:extLst>
              <a:ext uri="{FF2B5EF4-FFF2-40B4-BE49-F238E27FC236}">
                <a16:creationId xmlns:a16="http://schemas.microsoft.com/office/drawing/2014/main" id="{A4F78C23-16C4-1E7A-1B26-697CCA42C37B}"/>
              </a:ext>
            </a:extLst>
          </p:cNvPr>
          <p:cNvSpPr/>
          <p:nvPr/>
        </p:nvSpPr>
        <p:spPr>
          <a:xfrm rot="20935148">
            <a:off x="6535049" y="2293693"/>
            <a:ext cx="1145310" cy="258618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4793E435-977E-7929-2A49-CE72DFA5E93F}"/>
              </a:ext>
            </a:extLst>
          </p:cNvPr>
          <p:cNvSpPr/>
          <p:nvPr/>
        </p:nvSpPr>
        <p:spPr>
          <a:xfrm>
            <a:off x="6520873" y="3911601"/>
            <a:ext cx="1145310" cy="258618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화살표: 오른쪽 44">
            <a:extLst>
              <a:ext uri="{FF2B5EF4-FFF2-40B4-BE49-F238E27FC236}">
                <a16:creationId xmlns:a16="http://schemas.microsoft.com/office/drawing/2014/main" id="{BBD78787-8172-717A-A410-F8F30B9DFB50}"/>
              </a:ext>
            </a:extLst>
          </p:cNvPr>
          <p:cNvSpPr/>
          <p:nvPr/>
        </p:nvSpPr>
        <p:spPr>
          <a:xfrm rot="941054">
            <a:off x="6520873" y="5394038"/>
            <a:ext cx="1145310" cy="258618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965265A-9669-40FD-4C19-005F114F2E58}"/>
              </a:ext>
            </a:extLst>
          </p:cNvPr>
          <p:cNvSpPr txBox="1"/>
          <p:nvPr/>
        </p:nvSpPr>
        <p:spPr>
          <a:xfrm>
            <a:off x="1111729" y="2870285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Painting</a:t>
            </a:r>
            <a:endParaRPr lang="ko-KR" altLang="en-US" b="1" dirty="0"/>
          </a:p>
        </p:txBody>
      </p:sp>
      <p:pic>
        <p:nvPicPr>
          <p:cNvPr id="1028" name="Picture 4" descr="Learn The Basics of Melody from West Music | West Music">
            <a:extLst>
              <a:ext uri="{FF2B5EF4-FFF2-40B4-BE49-F238E27FC236}">
                <a16:creationId xmlns:a16="http://schemas.microsoft.com/office/drawing/2014/main" id="{706F5C58-DC5D-4882-855D-6F68DA2F7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4691" y="1503680"/>
            <a:ext cx="3047902" cy="1304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uitar Strumming Vs. Plucking: What Is The Difference? - Studio72">
            <a:extLst>
              <a:ext uri="{FF2B5EF4-FFF2-40B4-BE49-F238E27FC236}">
                <a16:creationId xmlns:a16="http://schemas.microsoft.com/office/drawing/2014/main" id="{E232EA2B-45ED-5501-7D34-B4E221C11B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9457" y="3429000"/>
            <a:ext cx="2165404" cy="1444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AEB651D4-0CE7-B285-3AD0-29AF9C78E97B}"/>
              </a:ext>
            </a:extLst>
          </p:cNvPr>
          <p:cNvSpPr txBox="1"/>
          <p:nvPr/>
        </p:nvSpPr>
        <p:spPr>
          <a:xfrm>
            <a:off x="4921099" y="1571136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(RGB)</a:t>
            </a:r>
            <a:endParaRPr lang="ko-KR" altLang="en-US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8864AA3-7F7E-949E-C3E7-838F84374437}"/>
              </a:ext>
            </a:extLst>
          </p:cNvPr>
          <p:cNvSpPr txBox="1"/>
          <p:nvPr/>
        </p:nvSpPr>
        <p:spPr>
          <a:xfrm>
            <a:off x="9158764" y="1162170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Melody</a:t>
            </a:r>
            <a:endParaRPr lang="ko-KR" altLang="en-US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A4DD4B9-05F9-F175-11B6-4FCF18E7D72D}"/>
              </a:ext>
            </a:extLst>
          </p:cNvPr>
          <p:cNvSpPr txBox="1"/>
          <p:nvPr/>
        </p:nvSpPr>
        <p:spPr>
          <a:xfrm>
            <a:off x="9158764" y="3059668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Pluck</a:t>
            </a:r>
            <a:endParaRPr lang="ko-KR" altLang="en-US" b="1" dirty="0"/>
          </a:p>
        </p:txBody>
      </p:sp>
      <p:pic>
        <p:nvPicPr>
          <p:cNvPr id="1032" name="Picture 8" descr="드럼 연주했더니… 자폐 청소년에게 '놀라운 변화'가 - 헬스조선">
            <a:extLst>
              <a:ext uri="{FF2B5EF4-FFF2-40B4-BE49-F238E27FC236}">
                <a16:creationId xmlns:a16="http://schemas.microsoft.com/office/drawing/2014/main" id="{582DDB3C-F240-1F00-8152-1C4FB4DB50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9457" y="5338062"/>
            <a:ext cx="2165404" cy="1441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C06052BF-67E8-CB63-9A32-00D11324A8A2}"/>
              </a:ext>
            </a:extLst>
          </p:cNvPr>
          <p:cNvSpPr txBox="1"/>
          <p:nvPr/>
        </p:nvSpPr>
        <p:spPr>
          <a:xfrm>
            <a:off x="9158764" y="4984988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Drum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681595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E3D7FA-5F0B-DCB9-8B81-7A8E006B07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81F49282-4B32-8946-4407-15F731F70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385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Music effect</a:t>
            </a:r>
            <a:endParaRPr lang="ko-KR" altLang="en-US" sz="2800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2FC64E0-666E-C413-85C6-3EECE5404DBE}"/>
              </a:ext>
            </a:extLst>
          </p:cNvPr>
          <p:cNvCxnSpPr>
            <a:cxnSpLocks/>
          </p:cNvCxnSpPr>
          <p:nvPr/>
        </p:nvCxnSpPr>
        <p:spPr>
          <a:xfrm>
            <a:off x="540385" y="1036426"/>
            <a:ext cx="1122007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슬라이드 번호 개체 틀 49">
            <a:extLst>
              <a:ext uri="{FF2B5EF4-FFF2-40B4-BE49-F238E27FC236}">
                <a16:creationId xmlns:a16="http://schemas.microsoft.com/office/drawing/2014/main" id="{186BB83F-5A26-49FD-203A-4738A92A4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064A0D4-4E23-412F-90AD-3592C5046489}" type="slidenum">
              <a:rPr lang="ko-KR" altLang="en-US" smtClean="0"/>
              <a:t>5</a:t>
            </a:fld>
            <a:endParaRPr lang="ko-KR" altLang="en-US"/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63D78020-E520-9C8C-1698-2125117CF698}"/>
              </a:ext>
            </a:extLst>
          </p:cNvPr>
          <p:cNvGrpSpPr/>
          <p:nvPr/>
        </p:nvGrpSpPr>
        <p:grpSpPr>
          <a:xfrm>
            <a:off x="1126790" y="1467027"/>
            <a:ext cx="9393739" cy="4889323"/>
            <a:chOff x="1126790" y="1467027"/>
            <a:chExt cx="9393739" cy="4889323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44475595-D586-D64B-3327-FA00C0D50147}"/>
                </a:ext>
              </a:extLst>
            </p:cNvPr>
            <p:cNvGrpSpPr/>
            <p:nvPr/>
          </p:nvGrpSpPr>
          <p:grpSpPr>
            <a:xfrm>
              <a:off x="1126790" y="1825066"/>
              <a:ext cx="2319240" cy="2319240"/>
              <a:chOff x="887012" y="2306137"/>
              <a:chExt cx="3069638" cy="3069638"/>
            </a:xfrm>
          </p:grpSpPr>
          <p:pic>
            <p:nvPicPr>
              <p:cNvPr id="2056" name="Picture 8" descr="Flat people asking questions collection. Vector illustration. 13761394  Vector Art at Vecteezy">
                <a:extLst>
                  <a:ext uri="{FF2B5EF4-FFF2-40B4-BE49-F238E27FC236}">
                    <a16:creationId xmlns:a16="http://schemas.microsoft.com/office/drawing/2014/main" id="{B24AB02F-CAD8-16D3-87B9-6C75393B945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87012" y="2306137"/>
                <a:ext cx="3069638" cy="306963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26" name="Picture 2" descr="RGB color model - Wikipedia">
                <a:extLst>
                  <a:ext uri="{FF2B5EF4-FFF2-40B4-BE49-F238E27FC236}">
                    <a16:creationId xmlns:a16="http://schemas.microsoft.com/office/drawing/2014/main" id="{876834B7-8831-5435-A592-9B4035F7EF1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75613"/>
              <a:stretch>
                <a:fillRect/>
              </a:stretch>
            </p:blipFill>
            <p:spPr bwMode="auto">
              <a:xfrm>
                <a:off x="1247230" y="2843268"/>
                <a:ext cx="803954" cy="58573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807A11A-A723-2F6D-52BD-E31E8C2F37B5}"/>
                </a:ext>
              </a:extLst>
            </p:cNvPr>
            <p:cNvSpPr txBox="1"/>
            <p:nvPr/>
          </p:nvSpPr>
          <p:spPr>
            <a:xfrm>
              <a:off x="1247230" y="1502247"/>
              <a:ext cx="208101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 dirty="0"/>
                <a:t>“what you can feel </a:t>
              </a:r>
              <a:br>
                <a:rPr lang="en-US" altLang="ko-KR" sz="1600" b="1" dirty="0"/>
              </a:br>
              <a:r>
                <a:rPr lang="en-US" altLang="ko-KR" sz="1600" b="1" dirty="0"/>
                <a:t>from this painting”</a:t>
              </a:r>
              <a:endParaRPr lang="ko-KR" altLang="en-US" sz="1600" b="1" dirty="0"/>
            </a:p>
          </p:txBody>
        </p:sp>
        <p:pic>
          <p:nvPicPr>
            <p:cNvPr id="2052" name="Picture 4" descr="점점 발전하는 인공지능 대화형 AI 챗봇 &lt; 기획 &lt; 기사본문 - 한국공대학보">
              <a:extLst>
                <a:ext uri="{FF2B5EF4-FFF2-40B4-BE49-F238E27FC236}">
                  <a16:creationId xmlns:a16="http://schemas.microsoft.com/office/drawing/2014/main" id="{7ED27723-9E4C-8AF3-2FB5-9D1AAF3762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93457" y="2123575"/>
              <a:ext cx="2915227" cy="18706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3728988-251D-B9F9-2385-C323C6DB3B55}"/>
                </a:ext>
              </a:extLst>
            </p:cNvPr>
            <p:cNvSpPr txBox="1"/>
            <p:nvPr/>
          </p:nvSpPr>
          <p:spPr>
            <a:xfrm>
              <a:off x="3944325" y="1655789"/>
              <a:ext cx="36134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 dirty="0"/>
                <a:t>[calm, energetic, lo-fi, melancholic]</a:t>
              </a:r>
              <a:endParaRPr lang="ko-KR" altLang="en-US" sz="1600" b="1" dirty="0"/>
            </a:p>
          </p:txBody>
        </p:sp>
        <p:pic>
          <p:nvPicPr>
            <p:cNvPr id="34" name="Picture 2" descr="RGB color model - Wikipedia">
              <a:extLst>
                <a:ext uri="{FF2B5EF4-FFF2-40B4-BE49-F238E27FC236}">
                  <a16:creationId xmlns:a16="http://schemas.microsoft.com/office/drawing/2014/main" id="{FFCB3AA1-C451-2130-8680-7A13463FEC8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5613"/>
            <a:stretch>
              <a:fillRect/>
            </a:stretch>
          </p:blipFill>
          <p:spPr bwMode="auto">
            <a:xfrm>
              <a:off x="1207631" y="4780018"/>
              <a:ext cx="2163615" cy="15763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A983177-B557-74C7-CC17-EED3010D0D38}"/>
                </a:ext>
              </a:extLst>
            </p:cNvPr>
            <p:cNvSpPr txBox="1"/>
            <p:nvPr/>
          </p:nvSpPr>
          <p:spPr>
            <a:xfrm>
              <a:off x="1897521" y="4421809"/>
              <a:ext cx="7777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b="1" dirty="0"/>
                <a:t>Image</a:t>
              </a:r>
              <a:endParaRPr lang="ko-KR" altLang="en-US" sz="1600" b="1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248AD73-C7CD-B988-6462-F8EB43CD3329}"/>
                </a:ext>
              </a:extLst>
            </p:cNvPr>
            <p:cNvSpPr txBox="1"/>
            <p:nvPr/>
          </p:nvSpPr>
          <p:spPr>
            <a:xfrm>
              <a:off x="4478753" y="5207350"/>
              <a:ext cx="263886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b="1" dirty="0"/>
                <a:t>[ Saturation, Brightness] </a:t>
              </a:r>
              <a:br>
                <a:rPr lang="en-US" altLang="ko-KR" sz="1600" b="1" dirty="0"/>
              </a:br>
              <a:r>
                <a:rPr lang="en-US" altLang="ko-KR" sz="1600" b="1" dirty="0"/>
                <a:t>analysis</a:t>
              </a:r>
              <a:endParaRPr lang="ko-KR" altLang="en-US" sz="1600" b="1" dirty="0"/>
            </a:p>
          </p:txBody>
        </p:sp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696E5DAC-5449-6659-E463-3003ADB6DFEE}"/>
                </a:ext>
              </a:extLst>
            </p:cNvPr>
            <p:cNvGrpSpPr/>
            <p:nvPr/>
          </p:nvGrpSpPr>
          <p:grpSpPr>
            <a:xfrm>
              <a:off x="8610600" y="1467027"/>
              <a:ext cx="1909929" cy="4433030"/>
              <a:chOff x="8610600" y="1649589"/>
              <a:chExt cx="1909929" cy="4433030"/>
            </a:xfrm>
          </p:grpSpPr>
          <p:grpSp>
            <p:nvGrpSpPr>
              <p:cNvPr id="28" name="그룹 27">
                <a:extLst>
                  <a:ext uri="{FF2B5EF4-FFF2-40B4-BE49-F238E27FC236}">
                    <a16:creationId xmlns:a16="http://schemas.microsoft.com/office/drawing/2014/main" id="{0641B68B-84CF-D6F1-3D9F-2A82C89E0305}"/>
                  </a:ext>
                </a:extLst>
              </p:cNvPr>
              <p:cNvGrpSpPr/>
              <p:nvPr/>
            </p:nvGrpSpPr>
            <p:grpSpPr>
              <a:xfrm>
                <a:off x="8610600" y="2125687"/>
                <a:ext cx="1909929" cy="3956932"/>
                <a:chOff x="8414327" y="1754907"/>
                <a:chExt cx="1909929" cy="3956932"/>
              </a:xfrm>
            </p:grpSpPr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A82BC55B-BCB4-0B50-34C4-1E22AD61F0C5}"/>
                    </a:ext>
                  </a:extLst>
                </p:cNvPr>
                <p:cNvSpPr txBox="1"/>
                <p:nvPr/>
              </p:nvSpPr>
              <p:spPr>
                <a:xfrm>
                  <a:off x="9088582" y="2159934"/>
                  <a:ext cx="63350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dirty="0"/>
                    <a:t>bpm</a:t>
                  </a:r>
                  <a:endParaRPr lang="ko-KR" altLang="en-US" dirty="0"/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9A73EF32-1714-ED05-4563-4CD0FC34FCD4}"/>
                    </a:ext>
                  </a:extLst>
                </p:cNvPr>
                <p:cNvSpPr txBox="1"/>
                <p:nvPr/>
              </p:nvSpPr>
              <p:spPr>
                <a:xfrm>
                  <a:off x="8620505" y="2463030"/>
                  <a:ext cx="156966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dirty="0"/>
                    <a:t>sampling rate</a:t>
                  </a:r>
                  <a:endParaRPr lang="ko-KR" altLang="en-US" dirty="0"/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C40D845C-A044-4D7F-D50B-98901E7002E4}"/>
                    </a:ext>
                  </a:extLst>
                </p:cNvPr>
                <p:cNvSpPr txBox="1"/>
                <p:nvPr/>
              </p:nvSpPr>
              <p:spPr>
                <a:xfrm>
                  <a:off x="8829985" y="3312437"/>
                  <a:ext cx="115070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dirty="0"/>
                    <a:t>Wah-wah</a:t>
                  </a:r>
                  <a:endParaRPr lang="ko-KR" altLang="en-US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9E9A01B-F946-7738-D2D1-10DFF403691D}"/>
                    </a:ext>
                  </a:extLst>
                </p:cNvPr>
                <p:cNvSpPr txBox="1"/>
                <p:nvPr/>
              </p:nvSpPr>
              <p:spPr>
                <a:xfrm>
                  <a:off x="8735921" y="1897195"/>
                  <a:ext cx="133882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b="1" dirty="0">
                      <a:solidFill>
                        <a:schemeClr val="bg2">
                          <a:lumMod val="75000"/>
                        </a:schemeClr>
                      </a:solidFill>
                    </a:rPr>
                    <a:t>rule based</a:t>
                  </a:r>
                  <a:endParaRPr lang="ko-KR" altLang="en-US" b="1" dirty="0">
                    <a:solidFill>
                      <a:schemeClr val="bg2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E8E4BE6-2078-2C2D-2AE9-CF23D929BEF1}"/>
                    </a:ext>
                  </a:extLst>
                </p:cNvPr>
                <p:cNvSpPr txBox="1"/>
                <p:nvPr/>
              </p:nvSpPr>
              <p:spPr>
                <a:xfrm>
                  <a:off x="8825689" y="3693606"/>
                  <a:ext cx="115929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dirty="0"/>
                    <a:t>Distortion</a:t>
                  </a:r>
                  <a:endParaRPr lang="ko-KR" altLang="en-US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966FB121-7598-C856-BD07-F68B359E7FC8}"/>
                    </a:ext>
                  </a:extLst>
                </p:cNvPr>
                <p:cNvSpPr txBox="1"/>
                <p:nvPr/>
              </p:nvSpPr>
              <p:spPr>
                <a:xfrm>
                  <a:off x="8742333" y="2943105"/>
                  <a:ext cx="132600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b="1" dirty="0">
                      <a:solidFill>
                        <a:schemeClr val="bg2">
                          <a:lumMod val="75000"/>
                        </a:schemeClr>
                      </a:solidFill>
                    </a:rPr>
                    <a:t>User input</a:t>
                  </a:r>
                  <a:endParaRPr lang="ko-KR" altLang="en-US" b="1" dirty="0">
                    <a:solidFill>
                      <a:schemeClr val="bg2">
                        <a:lumMod val="75000"/>
                      </a:schemeClr>
                    </a:solidFill>
                  </a:endParaRPr>
                </a:p>
              </p:txBody>
            </p:sp>
            <p:grpSp>
              <p:nvGrpSpPr>
                <p:cNvPr id="22" name="그룹 21">
                  <a:extLst>
                    <a:ext uri="{FF2B5EF4-FFF2-40B4-BE49-F238E27FC236}">
                      <a16:creationId xmlns:a16="http://schemas.microsoft.com/office/drawing/2014/main" id="{C4830948-BC26-2E42-3096-21AC8370B84F}"/>
                    </a:ext>
                  </a:extLst>
                </p:cNvPr>
                <p:cNvGrpSpPr/>
                <p:nvPr/>
              </p:nvGrpSpPr>
              <p:grpSpPr>
                <a:xfrm>
                  <a:off x="8414327" y="1754908"/>
                  <a:ext cx="411362" cy="3956931"/>
                  <a:chOff x="8414327" y="1754908"/>
                  <a:chExt cx="411362" cy="3956931"/>
                </a:xfrm>
              </p:grpSpPr>
              <p:sp>
                <p:nvSpPr>
                  <p:cNvPr id="19" name="직사각형 18">
                    <a:extLst>
                      <a:ext uri="{FF2B5EF4-FFF2-40B4-BE49-F238E27FC236}">
                        <a16:creationId xmlns:a16="http://schemas.microsoft.com/office/drawing/2014/main" id="{C9E0862A-1F77-DDC6-1660-886BD23D0FAC}"/>
                      </a:ext>
                    </a:extLst>
                  </p:cNvPr>
                  <p:cNvSpPr/>
                  <p:nvPr/>
                </p:nvSpPr>
                <p:spPr>
                  <a:xfrm>
                    <a:off x="8414327" y="1754908"/>
                    <a:ext cx="411362" cy="107785"/>
                  </a:xfrm>
                  <a:prstGeom prst="rect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20" name="직사각형 19">
                    <a:extLst>
                      <a:ext uri="{FF2B5EF4-FFF2-40B4-BE49-F238E27FC236}">
                        <a16:creationId xmlns:a16="http://schemas.microsoft.com/office/drawing/2014/main" id="{5393BB81-0815-EEC6-A563-EA208CB204A1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6510062" y="3659174"/>
                    <a:ext cx="3923644" cy="115112"/>
                  </a:xfrm>
                  <a:prstGeom prst="rect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21" name="직사각형 20">
                    <a:extLst>
                      <a:ext uri="{FF2B5EF4-FFF2-40B4-BE49-F238E27FC236}">
                        <a16:creationId xmlns:a16="http://schemas.microsoft.com/office/drawing/2014/main" id="{19994537-CEB5-D947-A797-9E0926D4C74A}"/>
                      </a:ext>
                    </a:extLst>
                  </p:cNvPr>
                  <p:cNvSpPr/>
                  <p:nvPr/>
                </p:nvSpPr>
                <p:spPr>
                  <a:xfrm>
                    <a:off x="8414327" y="5604054"/>
                    <a:ext cx="411362" cy="107785"/>
                  </a:xfrm>
                  <a:prstGeom prst="rect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grpSp>
              <p:nvGrpSpPr>
                <p:cNvPr id="24" name="그룹 23">
                  <a:extLst>
                    <a:ext uri="{FF2B5EF4-FFF2-40B4-BE49-F238E27FC236}">
                      <a16:creationId xmlns:a16="http://schemas.microsoft.com/office/drawing/2014/main" id="{3B886C33-9825-D88A-8206-94E0330E6144}"/>
                    </a:ext>
                  </a:extLst>
                </p:cNvPr>
                <p:cNvGrpSpPr/>
                <p:nvPr/>
              </p:nvGrpSpPr>
              <p:grpSpPr>
                <a:xfrm flipH="1">
                  <a:off x="9912894" y="1754907"/>
                  <a:ext cx="411362" cy="3923645"/>
                  <a:chOff x="8414327" y="1754907"/>
                  <a:chExt cx="411362" cy="3923645"/>
                </a:xfrm>
              </p:grpSpPr>
              <p:sp>
                <p:nvSpPr>
                  <p:cNvPr id="25" name="직사각형 24">
                    <a:extLst>
                      <a:ext uri="{FF2B5EF4-FFF2-40B4-BE49-F238E27FC236}">
                        <a16:creationId xmlns:a16="http://schemas.microsoft.com/office/drawing/2014/main" id="{AB30F6FA-7306-3CE0-CF41-51F3A49F8CD0}"/>
                      </a:ext>
                    </a:extLst>
                  </p:cNvPr>
                  <p:cNvSpPr/>
                  <p:nvPr/>
                </p:nvSpPr>
                <p:spPr>
                  <a:xfrm>
                    <a:off x="8414327" y="1754908"/>
                    <a:ext cx="411362" cy="107785"/>
                  </a:xfrm>
                  <a:prstGeom prst="rect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26" name="직사각형 25">
                    <a:extLst>
                      <a:ext uri="{FF2B5EF4-FFF2-40B4-BE49-F238E27FC236}">
                        <a16:creationId xmlns:a16="http://schemas.microsoft.com/office/drawing/2014/main" id="{BA5AA53C-AEE8-BE4A-7F71-C6F7767171B5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6513476" y="3659172"/>
                    <a:ext cx="3923642" cy="115111"/>
                  </a:xfrm>
                  <a:prstGeom prst="rect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27" name="직사각형 26">
                    <a:extLst>
                      <a:ext uri="{FF2B5EF4-FFF2-40B4-BE49-F238E27FC236}">
                        <a16:creationId xmlns:a16="http://schemas.microsoft.com/office/drawing/2014/main" id="{B41DF2CF-2FEF-016F-3056-2E8898E8CBC9}"/>
                      </a:ext>
                    </a:extLst>
                  </p:cNvPr>
                  <p:cNvSpPr/>
                  <p:nvPr/>
                </p:nvSpPr>
                <p:spPr>
                  <a:xfrm>
                    <a:off x="8414327" y="5570767"/>
                    <a:ext cx="411362" cy="107785"/>
                  </a:xfrm>
                  <a:prstGeom prst="rect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195A2848-7834-BF40-7E02-F0EE2B848DC5}"/>
                    </a:ext>
                  </a:extLst>
                </p:cNvPr>
                <p:cNvSpPr txBox="1"/>
                <p:nvPr/>
              </p:nvSpPr>
              <p:spPr>
                <a:xfrm>
                  <a:off x="8742333" y="4242829"/>
                  <a:ext cx="133882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b="1" dirty="0">
                      <a:solidFill>
                        <a:schemeClr val="bg2">
                          <a:lumMod val="75000"/>
                        </a:schemeClr>
                      </a:solidFill>
                    </a:rPr>
                    <a:t>Image info</a:t>
                  </a:r>
                  <a:endParaRPr lang="ko-KR" altLang="en-US" b="1" dirty="0">
                    <a:solidFill>
                      <a:schemeClr val="bg2">
                        <a:lumMod val="75000"/>
                      </a:schemeClr>
                    </a:solidFill>
                  </a:endParaRPr>
                </a:p>
              </p:txBody>
            </p:sp>
          </p:grp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59B2DDC-3872-A682-1B1A-DB22D75C77A0}"/>
                  </a:ext>
                </a:extLst>
              </p:cNvPr>
              <p:cNvSpPr txBox="1"/>
              <p:nvPr/>
            </p:nvSpPr>
            <p:spPr>
              <a:xfrm>
                <a:off x="8784718" y="1649589"/>
                <a:ext cx="154080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b="1" dirty="0"/>
                  <a:t>Sound effects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9A1701E6-4CC4-AB4E-B2C5-B8F377CB7D7A}"/>
                  </a:ext>
                </a:extLst>
              </p:cNvPr>
              <p:cNvSpPr txBox="1"/>
              <p:nvPr/>
            </p:nvSpPr>
            <p:spPr>
              <a:xfrm>
                <a:off x="9002726" y="4889601"/>
                <a:ext cx="1197764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/>
                  <a:t>Filtering </a:t>
                </a:r>
                <a:br>
                  <a:rPr lang="en-US" altLang="ko-KR" dirty="0"/>
                </a:br>
                <a:r>
                  <a:rPr lang="en-US" altLang="ko-KR" dirty="0"/>
                  <a:t>frequency</a:t>
                </a:r>
                <a:endParaRPr lang="ko-KR" altLang="en-US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39504597-C8AA-BFBA-378C-67B30C2DB7F9}"/>
                  </a:ext>
                </a:extLst>
              </p:cNvPr>
              <p:cNvSpPr txBox="1"/>
              <p:nvPr/>
            </p:nvSpPr>
            <p:spPr>
              <a:xfrm>
                <a:off x="9082876" y="5626108"/>
                <a:ext cx="95417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/>
                  <a:t>Volume</a:t>
                </a:r>
                <a:endParaRPr lang="ko-KR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18932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2C6EB2-A32B-FECA-60A3-D392594CD9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163E124-C412-F10E-6DF9-0FD8C612A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385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Test</a:t>
            </a:r>
            <a:endParaRPr lang="ko-KR" altLang="en-US" sz="2800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AD65050-969F-D70D-0B96-E7D5F6392541}"/>
              </a:ext>
            </a:extLst>
          </p:cNvPr>
          <p:cNvCxnSpPr>
            <a:cxnSpLocks/>
          </p:cNvCxnSpPr>
          <p:nvPr/>
        </p:nvCxnSpPr>
        <p:spPr>
          <a:xfrm>
            <a:off x="540385" y="1036426"/>
            <a:ext cx="1122007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슬라이드 번호 개체 틀 49">
            <a:extLst>
              <a:ext uri="{FF2B5EF4-FFF2-40B4-BE49-F238E27FC236}">
                <a16:creationId xmlns:a16="http://schemas.microsoft.com/office/drawing/2014/main" id="{DF9E95B5-7C6B-587C-6398-29B6357BB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064A0D4-4E23-412F-90AD-3592C5046489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2FD377-7CFD-AAF7-147D-1BEB65B7A66D}"/>
              </a:ext>
            </a:extLst>
          </p:cNvPr>
          <p:cNvSpPr txBox="1"/>
          <p:nvPr/>
        </p:nvSpPr>
        <p:spPr>
          <a:xfrm>
            <a:off x="2670354" y="1466398"/>
            <a:ext cx="65535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/>
              <a:t>There are many </a:t>
            </a:r>
            <a:r>
              <a:rPr lang="en-US" altLang="ko-KR" sz="2000" b="1" dirty="0"/>
              <a:t>specific points</a:t>
            </a:r>
            <a:r>
              <a:rPr lang="en-US" altLang="ko-KR" sz="2000" dirty="0"/>
              <a:t>, but there’s little time....</a:t>
            </a:r>
            <a:endParaRPr lang="ko-KR" alt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BA73C9-E03E-C9DD-24BF-7E391653F2C2}"/>
              </a:ext>
            </a:extLst>
          </p:cNvPr>
          <p:cNvSpPr txBox="1"/>
          <p:nvPr/>
        </p:nvSpPr>
        <p:spPr>
          <a:xfrm>
            <a:off x="5061541" y="2007343"/>
            <a:ext cx="1473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/>
              <a:t>Let’s try!</a:t>
            </a:r>
            <a:endParaRPr lang="ko-KR" altLang="en-US" sz="2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7A1E3A-B8AD-E793-0913-90DD046A2C70}"/>
              </a:ext>
            </a:extLst>
          </p:cNvPr>
          <p:cNvSpPr txBox="1"/>
          <p:nvPr/>
        </p:nvSpPr>
        <p:spPr>
          <a:xfrm>
            <a:off x="4602076" y="5710696"/>
            <a:ext cx="2392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hlinkClick r:id="rId2"/>
              </a:rPr>
              <a:t>http://13.124.69.164/</a:t>
            </a:r>
            <a:r>
              <a:rPr lang="ko-KR" altLang="en-US" dirty="0"/>
              <a:t> </a:t>
            </a:r>
          </a:p>
        </p:txBody>
      </p:sp>
      <p:pic>
        <p:nvPicPr>
          <p:cNvPr id="30" name="그림 29" descr="텍스트, 스크린샷, 폰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C26950A-9D57-2ECD-4B1B-440CBA3450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9948" y="2609843"/>
            <a:ext cx="5994400" cy="2798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7364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사용자 지정 24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136</Words>
  <Application>Microsoft Office PowerPoint</Application>
  <PresentationFormat>와이드스크린</PresentationFormat>
  <Paragraphs>44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8" baseType="lpstr">
      <vt:lpstr>Arial</vt:lpstr>
      <vt:lpstr>Office 테마</vt:lpstr>
      <vt:lpstr>Final project:  Hwaeun(画音)</vt:lpstr>
      <vt:lpstr>Concept</vt:lpstr>
      <vt:lpstr>Method</vt:lpstr>
      <vt:lpstr>Music generation</vt:lpstr>
      <vt:lpstr>Music effect</vt:lpstr>
      <vt:lpstr>Test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허규</dc:creator>
  <cp:lastModifiedBy>허규</cp:lastModifiedBy>
  <cp:revision>11</cp:revision>
  <dcterms:created xsi:type="dcterms:W3CDTF">2025-12-15T05:39:34Z</dcterms:created>
  <dcterms:modified xsi:type="dcterms:W3CDTF">2025-12-15T06:38:28Z</dcterms:modified>
</cp:coreProperties>
</file>

<file path=docProps/thumbnail.jpeg>
</file>